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80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307" r:id="rId30"/>
    <p:sldId id="308" r:id="rId31"/>
    <p:sldId id="309" r:id="rId32"/>
    <p:sldId id="310" r:id="rId33"/>
    <p:sldId id="256" r:id="rId34"/>
    <p:sldId id="257" r:id="rId35"/>
    <p:sldId id="258" r:id="rId36"/>
    <p:sldId id="259" r:id="rId37"/>
    <p:sldId id="260" r:id="rId38"/>
    <p:sldId id="261" r:id="rId39"/>
    <p:sldId id="262" r:id="rId40"/>
    <p:sldId id="263" r:id="rId41"/>
    <p:sldId id="265" r:id="rId42"/>
    <p:sldId id="264" r:id="rId43"/>
    <p:sldId id="266" r:id="rId44"/>
    <p:sldId id="267" r:id="rId45"/>
    <p:sldId id="268" r:id="rId46"/>
    <p:sldId id="269" r:id="rId47"/>
    <p:sldId id="270" r:id="rId48"/>
    <p:sldId id="271" r:id="rId49"/>
    <p:sldId id="272" r:id="rId50"/>
    <p:sldId id="273" r:id="rId51"/>
    <p:sldId id="274" r:id="rId52"/>
    <p:sldId id="275" r:id="rId53"/>
    <p:sldId id="276" r:id="rId54"/>
    <p:sldId id="277" r:id="rId55"/>
    <p:sldId id="278" r:id="rId56"/>
    <p:sldId id="279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presProps" Target="pres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slide" Target="slides/slide8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79ADE-1AAD-4A5E-ACA8-5276A76372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EAEE48-E695-4D03-AB6C-4280F8FA5C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80291-5700-4466-A341-937934470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948B1-9811-4D3F-8B09-A03F879BC898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561B5-0C76-45F2-8C33-9301BA4A0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3EEBF-B640-4B46-A54F-F935DCEE4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90F72-4A90-433C-8168-F36060A84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284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8D3C8-C5DE-439C-AAEB-35CF872DE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A86632-7FD1-4780-A9C4-9B09FD9E84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34606-00CC-4D47-A206-365A2C002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948B1-9811-4D3F-8B09-A03F879BC898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F3A18-4007-4079-913C-FEE6C62B9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C25E7-4B30-487F-B68B-4846E2B2A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90F72-4A90-433C-8168-F36060A84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11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A42C6B-9E55-4D73-BC2B-2C52746483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9AC3A4-65BD-42FC-B4AE-F054E865EC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651EB-C488-478E-B2D6-179798B77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948B1-9811-4D3F-8B09-A03F879BC898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60AC6-90EB-4DAA-84A7-59641470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860EB-87CF-4376-A67E-3EFD0C2F3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90F72-4A90-433C-8168-F36060A84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878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36F43-7E2F-4DF9-9684-DC1C63D21630}" type="datetimeFigureOut">
              <a:rPr lang="en-IN" smtClean="0"/>
              <a:t>17-01-2023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3DDAB-233A-42FC-B151-82B5B4F613F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59017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36F43-7E2F-4DF9-9684-DC1C63D21630}" type="datetimeFigureOut">
              <a:rPr lang="en-IN" smtClean="0"/>
              <a:t>17-01-2023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3DDAB-233A-42FC-B151-82B5B4F613F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86218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36F43-7E2F-4DF9-9684-DC1C63D21630}" type="datetimeFigureOut">
              <a:rPr lang="en-IN" smtClean="0"/>
              <a:t>17-01-2023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3DDAB-233A-42FC-B151-82B5B4F613F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30494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36F43-7E2F-4DF9-9684-DC1C63D21630}" type="datetimeFigureOut">
              <a:rPr lang="en-IN" smtClean="0"/>
              <a:t>17-01-2023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3DDAB-233A-42FC-B151-82B5B4F613F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332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36F43-7E2F-4DF9-9684-DC1C63D21630}" type="datetimeFigureOut">
              <a:rPr lang="en-IN" smtClean="0"/>
              <a:t>17-01-2023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3DDAB-233A-42FC-B151-82B5B4F613F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26776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36F43-7E2F-4DF9-9684-DC1C63D21630}" type="datetimeFigureOut">
              <a:rPr lang="en-IN" smtClean="0"/>
              <a:t>17-01-2023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3DDAB-233A-42FC-B151-82B5B4F613F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667302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36F43-7E2F-4DF9-9684-DC1C63D21630}" type="datetimeFigureOut">
              <a:rPr lang="en-IN" smtClean="0"/>
              <a:t>17-01-2023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3DDAB-233A-42FC-B151-82B5B4F613F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81132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36F43-7E2F-4DF9-9684-DC1C63D21630}" type="datetimeFigureOut">
              <a:rPr lang="en-IN" smtClean="0"/>
              <a:t>17-01-2023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3DDAB-233A-42FC-B151-82B5B4F613F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23624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1694F-84AC-439C-91E7-3ACE844F9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E0A37-3AE2-486E-B6AD-092F61821A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8BAC9-D36D-451A-9AF7-4D7CCA215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948B1-9811-4D3F-8B09-A03F879BC898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1BD1B-B091-417A-9DE6-B5E7ABF6B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484F1-6B17-4617-A151-F28967CDF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90F72-4A90-433C-8168-F36060A84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6769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36F43-7E2F-4DF9-9684-DC1C63D21630}" type="datetimeFigureOut">
              <a:rPr lang="en-IN" smtClean="0"/>
              <a:t>17-01-2023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3DDAB-233A-42FC-B151-82B5B4F613F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65763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36F43-7E2F-4DF9-9684-DC1C63D21630}" type="datetimeFigureOut">
              <a:rPr lang="en-IN" smtClean="0"/>
              <a:t>17-01-2023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3DDAB-233A-42FC-B151-82B5B4F613F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7803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36F43-7E2F-4DF9-9684-DC1C63D21630}" type="datetimeFigureOut">
              <a:rPr lang="en-IN" smtClean="0"/>
              <a:t>17-01-2023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3DDAB-233A-42FC-B151-82B5B4F613F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96920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81FC8-C984-43B0-A21A-B14C053FA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965AB8-16DC-431B-A0BE-1935B0C80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CE798-873A-48A5-AAB8-394908660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948B1-9811-4D3F-8B09-A03F879BC898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74A6F-7318-4947-B175-C34F6A7E9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191AD-8C96-4ABB-973D-A8469AD5F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90F72-4A90-433C-8168-F36060A84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55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F1D61-1269-4CEC-9A7A-82DD39806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81433-089E-48AE-BC0E-4CF443FAAE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6A2BAD-A6DB-4A24-8D91-69DB0B0D89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283F12-4C2B-4D02-A4BB-80D25D9CA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948B1-9811-4D3F-8B09-A03F879BC898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3944FB-0F32-4FB2-B70C-B8F4B5DBB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35FFB2-381F-4809-BE3A-06F5613A2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90F72-4A90-433C-8168-F36060A84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368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42001-3604-48A1-AFFB-D925046FF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76C929-19DF-4914-BE06-95CB0B71AE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1E8227-34C7-4426-A047-1E1584EFB7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4F738C-F6C9-494B-B62E-8636DE2E6D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1F4820-8C20-4E55-810B-E9F54F851E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031FFC-BB3B-4512-8A84-7930957D6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948B1-9811-4D3F-8B09-A03F879BC898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4B63B4-61DE-4527-9C32-26D1E663A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2D21E6-A8EB-4C11-AD13-1039DF979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90F72-4A90-433C-8168-F36060A84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62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2DAEA-49E8-48F5-84EE-1C12C503D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6F0EFF-E81D-4095-A0FD-8A3DFC0BC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948B1-9811-4D3F-8B09-A03F879BC898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F6E649-816F-4D1D-AA6C-EB0075635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1D928-41DB-4942-9DDC-DA60B9BF3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90F72-4A90-433C-8168-F36060A84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9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3C4C72-6A20-41DA-85D5-165EB0068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948B1-9811-4D3F-8B09-A03F879BC898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2475B7-2A4E-4B6F-8425-3FBCF37DF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4F2350-7F7A-4635-AC0F-FCC933F84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90F72-4A90-433C-8168-F36060A84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715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2D146-F611-41A3-843C-8DD84C341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12DDC-3D07-484C-97DF-C7CE32764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C4F255-BA31-4BF1-B13E-12D916E16D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CF67A3-A261-4F25-B165-1E6006AAD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948B1-9811-4D3F-8B09-A03F879BC898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56C4E6-D3A6-4E11-B410-8C10EC1D8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3D6414-9BF4-483F-99B1-BAC2A1381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90F72-4A90-433C-8168-F36060A84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575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58615-CF93-4CEB-9D01-6DC03EDA3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2B9611-7076-4A14-A56D-A9E950AA17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86BD3B-7C8B-4ED4-89D8-9C887D382F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468622-C50C-478F-AD93-5E592E927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948B1-9811-4D3F-8B09-A03F879BC898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D39717-CC89-47A2-893C-74D153708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DC4511-2A21-411F-A0CF-2655D5D25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90F72-4A90-433C-8168-F36060A84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524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48B791-C251-42DB-8465-8552E9B50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6FE48-ABC8-4D0E-9F2A-2189F56D8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4EB94-E0E9-41F0-B348-FB560B28DB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948B1-9811-4D3F-8B09-A03F879BC898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7684B-EF55-449A-AA0F-7700632DB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2DC85-8140-499F-AF9E-5265F0DA57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90F72-4A90-433C-8168-F36060A84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70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36F43-7E2F-4DF9-9684-DC1C63D21630}" type="datetimeFigureOut">
              <a:rPr lang="en-IN" smtClean="0"/>
              <a:t>17-01-2023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3DDAB-233A-42FC-B151-82B5B4F613F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14168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29DA3E-D03A-456F-8C1F-4D7714F1DE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329289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/>
              <a:t>BUSINESS ANALYTICS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C66E5FF-AB9E-49C0-A11C-CCF60B6FFD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en-US" sz="3200" dirty="0"/>
              <a:t>UNIT II</a:t>
            </a:r>
          </a:p>
          <a:p>
            <a:r>
              <a:rPr lang="en-US" sz="3200" dirty="0"/>
              <a:t>FINANCIAL &amp; OPERATIONAL ANALYTICS</a:t>
            </a:r>
          </a:p>
          <a:p>
            <a:r>
              <a:rPr lang="en-US" sz="3200" dirty="0"/>
              <a:t>Dr.ASHOKAN.C</a:t>
            </a:r>
          </a:p>
          <a:p>
            <a:r>
              <a:rPr lang="en-US" sz="3200" dirty="0" err="1"/>
              <a:t>B.Sc;MBA;NET;M.Phil;PhD;AMT;FDP</a:t>
            </a:r>
            <a:r>
              <a:rPr lang="en-US" sz="3200" dirty="0"/>
              <a:t>(IIM-A)</a:t>
            </a:r>
          </a:p>
        </p:txBody>
      </p:sp>
    </p:spTree>
    <p:extLst>
      <p:ext uri="{BB962C8B-B14F-4D97-AF65-F5344CB8AC3E}">
        <p14:creationId xmlns:p14="http://schemas.microsoft.com/office/powerpoint/2010/main" val="3145409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BC473-A383-4190-B866-A4A534D8B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9605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Importance of Financial Analytics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B843540-AA53-4589-915F-6133095D1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9657" y="1825625"/>
            <a:ext cx="525268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81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B455D-F3E9-4E63-B696-B2CAF442A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3588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Risk &amp; Risk Analytics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F0BC984-70B1-4EB3-942D-750B9CA880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2452" y="2046288"/>
            <a:ext cx="9740348" cy="407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65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3335A-E0B9-4621-9117-3D9ADABEB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D0BE89F-565F-4B05-882A-719F13C8F7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346635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64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C6E15-5867-495B-99F9-EAC5E9186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655F00D-F492-4DD2-B72E-C89DE812B6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463826"/>
            <a:ext cx="10373139" cy="571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04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AD01A-2E33-47D3-838C-895B4CE12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4CE0441-2668-4733-9416-64048B0AF4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386391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20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14718-6124-4774-93B5-0FB84D774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BD1F3B1-F563-40B2-A67C-EAB90F9789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7165" y="365125"/>
            <a:ext cx="10346635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967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E2864-788E-450E-B92C-647BD6929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0579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/>
              <a:t>Fraud Detection, Prevention and Analytics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990DE4B-406E-4EE5-9FFA-4C195FDCD9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8744" y="1511300"/>
            <a:ext cx="8294512" cy="466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095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608F8-86AC-4EB1-AB54-0D305C366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A550125-1B6F-4705-810A-A3CBE5689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675861"/>
            <a:ext cx="10515600" cy="517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4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B6105-FCED-4919-A167-570B10838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C57672A-1BE6-4C30-9D25-C174A73322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4245" y="1825625"/>
            <a:ext cx="916351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241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67799-D414-49FE-8A39-45EA1DC2A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A949D3B-32CD-4D88-A5A3-9197B36D3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599" cy="626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64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95423-EDF4-4ED5-8125-1D08E32B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6597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FINANCIAL ANALYTICS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BE92A1-5829-47D1-83FE-84CCB77A4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9931" y="1351722"/>
            <a:ext cx="9965634" cy="495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69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B6824-589D-4511-BD78-698E427C8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0336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Methods of fraud detection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AD01E6E-3CCA-46FB-88E7-8B4483E6DA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3670" y="1563688"/>
            <a:ext cx="9965634" cy="492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86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C7CF2-4FFD-4F05-A959-B9E2E6185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85EA38-6FFE-443D-BA52-568A75C3F6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65043"/>
            <a:ext cx="10515600" cy="591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61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36566-37C5-457B-BF3C-4E368C9B7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79362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Steps of fraud detection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12C9F12-D7F3-4F54-B3D8-E4A0805BE7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54088"/>
            <a:ext cx="10515599" cy="412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5950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8BE6E-A94D-4187-93E1-CB4025A9C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BEC7755-F10F-4B56-8FCB-9AD0770CBB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6375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06021-D78A-441C-A686-AF309FDED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6840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Steps of fraud detection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9751DEE-6BB6-40B5-95DC-4CFDDC58DA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7875" y="1736725"/>
            <a:ext cx="8096250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857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4F75D-B2E7-4C96-A0A3-F15852D53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1066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Methods of fraud prevention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E7A1116-D570-46C7-ACE5-3EB9588D85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166192"/>
            <a:ext cx="10515600" cy="569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345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CA42F-BA09-4E7F-8242-03B4C5502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1BEABD-C956-4357-97C8-BCA4D69B6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0904" y="477078"/>
            <a:ext cx="10283687" cy="569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970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24423-F4DC-454B-B792-6862D0DA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9605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Process model of fraud analytics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9631E8F-3F17-4A46-917C-180C4AA556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10748"/>
            <a:ext cx="10515600" cy="516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674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07D42-A373-4CEC-8326-DAFBCE344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3C5C951-A27E-4910-8154-901E98F460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7243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E0510-54C9-4B8D-A02A-53FD4011B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8DBF630-C23F-4AAA-8C28-7E808A1F1E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7408" y="365126"/>
            <a:ext cx="10386391" cy="631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897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61A58-D78F-438D-A156-A3A6C813C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1CD822C-434B-4222-9D39-DD0CFD9214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1235" y="556591"/>
            <a:ext cx="9303026" cy="610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089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CD912-7999-4DB3-9633-7DABD3C59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6353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Analytics in Retail Banking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FA87734-1687-41F0-8678-5DF53F8AA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677939" cy="513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5291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FE5E7-CE12-4C1B-A787-8906D488C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4D943DC-A252-4F71-9039-37DC4F3CF0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0417" y="225287"/>
            <a:ext cx="10333383" cy="641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73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/>
              <a:t>OPERATIONAL ANALYTICS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endParaRPr lang="en-US" dirty="0"/>
          </a:p>
          <a:p>
            <a:r>
              <a:rPr lang="en-US" dirty="0"/>
              <a:t>Dr.ASHOKAN CHANKARACHAN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101068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412776"/>
            <a:ext cx="806489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96974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340768"/>
            <a:ext cx="8208912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15143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600201"/>
            <a:ext cx="805552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07936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2114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/>
              <a:t>Demand Planning Analytics</a:t>
            </a:r>
            <a:endParaRPr lang="en-IN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54944"/>
            <a:ext cx="8229600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88227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620688"/>
            <a:ext cx="7776864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75412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980729"/>
            <a:ext cx="7776864" cy="4989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62403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1196752"/>
            <a:ext cx="7704856" cy="489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0582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03871-3BF8-4BBE-AA69-C4C8C7C88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2858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Objectives of Financial Analytics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CE137D5-A663-401E-940E-897F876727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6591" y="1825625"/>
            <a:ext cx="1098605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955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332657"/>
            <a:ext cx="7992888" cy="590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92063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06090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US" dirty="0"/>
              <a:t>Demand Forecasting</a:t>
            </a:r>
            <a:endParaRPr lang="en-IN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196752"/>
            <a:ext cx="8208912" cy="485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8097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196752"/>
            <a:ext cx="8064896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45231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926" y="1600201"/>
            <a:ext cx="806014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03391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106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/>
              <a:t>Software used for forecasting</a:t>
            </a:r>
            <a:endParaRPr lang="en-IN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1196752"/>
            <a:ext cx="7776864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4561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106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/>
              <a:t>Difference between the two-</a:t>
            </a:r>
            <a:endParaRPr lang="en-IN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412776"/>
            <a:ext cx="8064896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17739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/>
              <a:t>Supply Chain Analytics</a:t>
            </a:r>
            <a:endParaRPr lang="en-IN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484784"/>
            <a:ext cx="8064896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28350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0648"/>
            <a:ext cx="9100705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16566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2114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US" dirty="0"/>
              <a:t>Objectives of Supply Chain Analytics</a:t>
            </a:r>
            <a:endParaRPr lang="en-IN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412777"/>
            <a:ext cx="8208912" cy="471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24000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2114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US" dirty="0"/>
              <a:t>Proactive Supply Chain Performance</a:t>
            </a:r>
            <a:endParaRPr lang="en-IN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412776"/>
            <a:ext cx="8352928" cy="4608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4767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9BD57-F139-4546-8069-ABAD63949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A952968-1583-4C20-8109-E24AEF4825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190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94122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/>
              <a:t>Procurement</a:t>
            </a:r>
            <a:endParaRPr lang="en-IN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832213"/>
            <a:ext cx="8229600" cy="406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63369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980728"/>
            <a:ext cx="792088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75893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/>
              <a:t>E-procurement software</a:t>
            </a:r>
            <a:endParaRPr lang="en-IN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1600200"/>
            <a:ext cx="8280919" cy="463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69499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404665"/>
            <a:ext cx="8280920" cy="572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15387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/>
              <a:t>Process for procurement</a:t>
            </a:r>
            <a:endParaRPr lang="en-IN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812639"/>
            <a:ext cx="8229600" cy="410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19177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484784"/>
            <a:ext cx="820891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39013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/>
              <a:t>Strategic Sourcing</a:t>
            </a:r>
            <a:endParaRPr lang="en-IN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388" y="1643856"/>
            <a:ext cx="5991225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08063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1600201"/>
            <a:ext cx="813690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10308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5" y="332656"/>
            <a:ext cx="8136904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85639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/>
              <a:t>Inventory Models</a:t>
            </a:r>
            <a:endParaRPr lang="en-IN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1600201"/>
            <a:ext cx="813690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1447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2894-5AB3-4A67-9C5F-E525252BB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59C354-47B9-4FC0-B988-8E4170D37F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818" y="1431235"/>
            <a:ext cx="10681252" cy="506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730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260649"/>
            <a:ext cx="8208912" cy="586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67130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260649"/>
            <a:ext cx="8136903" cy="586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39064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/>
              <a:t>Aggregate Planning</a:t>
            </a:r>
            <a:endParaRPr lang="en-IN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600201"/>
            <a:ext cx="828092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39833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476672"/>
            <a:ext cx="8280920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2622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260649"/>
            <a:ext cx="8280920" cy="586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7795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1584" y="274638"/>
            <a:ext cx="7704856" cy="1143000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US" dirty="0"/>
              <a:t>Approaches to aggregate planning</a:t>
            </a:r>
            <a:endParaRPr lang="en-IN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1484784"/>
            <a:ext cx="7848872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97814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332657"/>
            <a:ext cx="7776864" cy="5793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8443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/>
              <a:t>Resource Allocation Decisions</a:t>
            </a:r>
            <a:endParaRPr lang="en-IN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628801"/>
            <a:ext cx="813690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54609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620688"/>
            <a:ext cx="7704856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21211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88641"/>
            <a:ext cx="7920880" cy="5937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8827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68AAF-3744-4F96-88CA-189FA55ED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79362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Uses of Financial Analytics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9EF3108-06D8-447F-AF7E-84C99445DF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8470" y="1825625"/>
            <a:ext cx="946205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8036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124744"/>
            <a:ext cx="8208912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77967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098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/>
              <a:t>Value Model</a:t>
            </a:r>
            <a:endParaRPr lang="en-IN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628801"/>
            <a:ext cx="8009706" cy="4391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49790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548681"/>
            <a:ext cx="8136904" cy="547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75479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/>
              <a:t>Decision Tree Analysis</a:t>
            </a:r>
            <a:endParaRPr lang="en-IN" dirty="0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2" y="1600201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790568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/>
              <a:t>Monte-Carlo Simulation</a:t>
            </a:r>
            <a:endParaRPr lang="en-IN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38" y="1600201"/>
            <a:ext cx="695672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747432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/>
              <a:t>Influence Diagram</a:t>
            </a:r>
            <a:endParaRPr lang="en-IN" dirty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1484784"/>
            <a:ext cx="684076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3700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/>
              <a:t>Influence Diagram</a:t>
            </a:r>
            <a:endParaRPr lang="en-IN" dirty="0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600201"/>
            <a:ext cx="8280920" cy="45259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7996882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/>
              <a:t>Make or Buy Decision</a:t>
            </a:r>
            <a:endParaRPr lang="en-IN" dirty="0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12777"/>
            <a:ext cx="8229600" cy="489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21724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92697"/>
            <a:ext cx="8229600" cy="5230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83379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2114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/>
              <a:t>Stages of Make/Buy Decision</a:t>
            </a:r>
            <a:endParaRPr lang="en-IN" dirty="0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1412776"/>
            <a:ext cx="8096250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5023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9037F-1EF9-42D5-B663-89DA6C7E96FC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5652CA4-C2AC-4FF7-A8F4-D734BF38A7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0416" y="490330"/>
            <a:ext cx="9647583" cy="600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7507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404664"/>
            <a:ext cx="8208912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751024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106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/>
              <a:t>Importance of Make/Buy Decision</a:t>
            </a:r>
            <a:endParaRPr lang="en-IN" dirty="0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452564"/>
            <a:ext cx="7992888" cy="464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9095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53F66-0A3B-47B7-AF75-F2A1F3551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92614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Reasons for using financial analytics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5DBEBB3-F0FB-4158-9A13-D865F97348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0991" y="1722783"/>
            <a:ext cx="9303026" cy="491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254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</Words>
  <Application>Microsoft Office PowerPoint</Application>
  <PresentationFormat>Widescreen</PresentationFormat>
  <Paragraphs>44</Paragraphs>
  <Slides>81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81</vt:i4>
      </vt:variant>
    </vt:vector>
  </HeadingPairs>
  <TitlesOfParts>
    <vt:vector size="86" baseType="lpstr">
      <vt:lpstr>Arial</vt:lpstr>
      <vt:lpstr>Calibri</vt:lpstr>
      <vt:lpstr>Calibri Light</vt:lpstr>
      <vt:lpstr>Office Theme</vt:lpstr>
      <vt:lpstr>1_Office Theme</vt:lpstr>
      <vt:lpstr>BUSINESS ANALYTICS</vt:lpstr>
      <vt:lpstr>FINANCIAL ANALYTICS</vt:lpstr>
      <vt:lpstr>PowerPoint Presentation</vt:lpstr>
      <vt:lpstr>Objectives of Financial Analytics</vt:lpstr>
      <vt:lpstr>PowerPoint Presentation</vt:lpstr>
      <vt:lpstr>PowerPoint Presentation</vt:lpstr>
      <vt:lpstr>Uses of Financial Analytics</vt:lpstr>
      <vt:lpstr>PowerPoint Presentation</vt:lpstr>
      <vt:lpstr>Reasons for using financial analytics</vt:lpstr>
      <vt:lpstr>Importance of Financial Analytics</vt:lpstr>
      <vt:lpstr>Risk &amp; Risk Analytics</vt:lpstr>
      <vt:lpstr>PowerPoint Presentation</vt:lpstr>
      <vt:lpstr>PowerPoint Presentation</vt:lpstr>
      <vt:lpstr>PowerPoint Presentation</vt:lpstr>
      <vt:lpstr>PowerPoint Presentation</vt:lpstr>
      <vt:lpstr>Fraud Detection, Prevention and Analytics</vt:lpstr>
      <vt:lpstr>PowerPoint Presentation</vt:lpstr>
      <vt:lpstr>PowerPoint Presentation</vt:lpstr>
      <vt:lpstr>PowerPoint Presentation</vt:lpstr>
      <vt:lpstr>Methods of fraud detection </vt:lpstr>
      <vt:lpstr>PowerPoint Presentation</vt:lpstr>
      <vt:lpstr>Steps of fraud detection</vt:lpstr>
      <vt:lpstr>PowerPoint Presentation</vt:lpstr>
      <vt:lpstr>Steps of fraud detection</vt:lpstr>
      <vt:lpstr>Methods of fraud prevention</vt:lpstr>
      <vt:lpstr>PowerPoint Presentation</vt:lpstr>
      <vt:lpstr>Process model of fraud analytics</vt:lpstr>
      <vt:lpstr>PowerPoint Presentation</vt:lpstr>
      <vt:lpstr>PowerPoint Presentation</vt:lpstr>
      <vt:lpstr>Analytics in Retail Banking</vt:lpstr>
      <vt:lpstr>PowerPoint Presentation</vt:lpstr>
      <vt:lpstr>OPERATIONAL ANALYTICS</vt:lpstr>
      <vt:lpstr>PowerPoint Presentation</vt:lpstr>
      <vt:lpstr>PowerPoint Presentation</vt:lpstr>
      <vt:lpstr>PowerPoint Presentation</vt:lpstr>
      <vt:lpstr>Demand Planning Analytics</vt:lpstr>
      <vt:lpstr>PowerPoint Presentation</vt:lpstr>
      <vt:lpstr>PowerPoint Presentation</vt:lpstr>
      <vt:lpstr>PowerPoint Presentation</vt:lpstr>
      <vt:lpstr>PowerPoint Presentation</vt:lpstr>
      <vt:lpstr>Demand Forecasting</vt:lpstr>
      <vt:lpstr>PowerPoint Presentation</vt:lpstr>
      <vt:lpstr>PowerPoint Presentation</vt:lpstr>
      <vt:lpstr>Software used for forecasting</vt:lpstr>
      <vt:lpstr>Difference between the two-</vt:lpstr>
      <vt:lpstr>Supply Chain Analytics</vt:lpstr>
      <vt:lpstr>PowerPoint Presentation</vt:lpstr>
      <vt:lpstr>Objectives of Supply Chain Analytics</vt:lpstr>
      <vt:lpstr>Proactive Supply Chain Performance</vt:lpstr>
      <vt:lpstr>Procurement</vt:lpstr>
      <vt:lpstr>PowerPoint Presentation</vt:lpstr>
      <vt:lpstr>E-procurement software</vt:lpstr>
      <vt:lpstr>PowerPoint Presentation</vt:lpstr>
      <vt:lpstr>Process for procurement</vt:lpstr>
      <vt:lpstr>PowerPoint Presentation</vt:lpstr>
      <vt:lpstr>Strategic Sourcing</vt:lpstr>
      <vt:lpstr>PowerPoint Presentation</vt:lpstr>
      <vt:lpstr>PowerPoint Presentation</vt:lpstr>
      <vt:lpstr>Inventory Models</vt:lpstr>
      <vt:lpstr>PowerPoint Presentation</vt:lpstr>
      <vt:lpstr>PowerPoint Presentation</vt:lpstr>
      <vt:lpstr>Aggregate Planning</vt:lpstr>
      <vt:lpstr>PowerPoint Presentation</vt:lpstr>
      <vt:lpstr>PowerPoint Presentation</vt:lpstr>
      <vt:lpstr>Approaches to aggregate planning</vt:lpstr>
      <vt:lpstr>PowerPoint Presentation</vt:lpstr>
      <vt:lpstr>Resource Allocation Decisions</vt:lpstr>
      <vt:lpstr>PowerPoint Presentation</vt:lpstr>
      <vt:lpstr>PowerPoint Presentation</vt:lpstr>
      <vt:lpstr>PowerPoint Presentation</vt:lpstr>
      <vt:lpstr>Value Model</vt:lpstr>
      <vt:lpstr>PowerPoint Presentation</vt:lpstr>
      <vt:lpstr>Decision Tree Analysis</vt:lpstr>
      <vt:lpstr>Monte-Carlo Simulation</vt:lpstr>
      <vt:lpstr>Influence Diagram</vt:lpstr>
      <vt:lpstr>Influence Diagram</vt:lpstr>
      <vt:lpstr>Make or Buy Decision</vt:lpstr>
      <vt:lpstr>PowerPoint Presentation</vt:lpstr>
      <vt:lpstr>Stages of Make/Buy Decision</vt:lpstr>
      <vt:lpstr>PowerPoint Presentation</vt:lpstr>
      <vt:lpstr>Importance of Make/Buy Decision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ANALYTICS</dc:title>
  <dc:creator>user</dc:creator>
  <cp:lastModifiedBy>sreejaks.hvbs@gmail.com</cp:lastModifiedBy>
  <cp:revision>2</cp:revision>
  <dcterms:created xsi:type="dcterms:W3CDTF">2022-01-23T01:32:17Z</dcterms:created>
  <dcterms:modified xsi:type="dcterms:W3CDTF">2023-01-17T09:04:08Z</dcterms:modified>
</cp:coreProperties>
</file>